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6" r:id="rId4"/>
    <p:sldId id="260" r:id="rId5"/>
    <p:sldId id="261" r:id="rId6"/>
    <p:sldId id="257" r:id="rId7"/>
    <p:sldId id="259" r:id="rId8"/>
    <p:sldId id="258" r:id="rId9"/>
    <p:sldId id="269" r:id="rId10"/>
    <p:sldId id="262" r:id="rId11"/>
    <p:sldId id="265" r:id="rId12"/>
    <p:sldId id="267" r:id="rId13"/>
    <p:sldId id="268" r:id="rId14"/>
    <p:sldId id="266" r:id="rId15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7359D-B3D1-436D-AE68-8E61B6A69E7F}" type="datetimeFigureOut">
              <a:rPr lang="de-AT" smtClean="0"/>
              <a:pPr/>
              <a:t>24.03.2018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7B665-2A48-4EA4-9ECC-36432B0012D0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648" y="260649"/>
            <a:ext cx="6048672" cy="792087"/>
          </a:xfrm>
        </p:spPr>
        <p:txBody>
          <a:bodyPr>
            <a:noAutofit/>
          </a:bodyPr>
          <a:lstStyle/>
          <a:p>
            <a:r>
              <a:rPr lang="de-AT" sz="3200" b="1" dirty="0" smtClean="0"/>
              <a:t>AOPA AUSTRIA</a:t>
            </a:r>
            <a:endParaRPr lang="de-AT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992888" cy="4514056"/>
          </a:xfrm>
        </p:spPr>
        <p:txBody>
          <a:bodyPr>
            <a:normAutofit/>
          </a:bodyPr>
          <a:lstStyle/>
          <a:p>
            <a:endParaRPr lang="de-AT" sz="2000" dirty="0" smtClean="0">
              <a:solidFill>
                <a:schemeClr val="tx1"/>
              </a:solidFill>
            </a:endParaRPr>
          </a:p>
          <a:p>
            <a:r>
              <a:rPr lang="de-AT" sz="2800" dirty="0" smtClean="0">
                <a:solidFill>
                  <a:schemeClr val="tx1"/>
                </a:solidFill>
              </a:rPr>
              <a:t>Dr. Walter </a:t>
            </a:r>
            <a:r>
              <a:rPr lang="de-AT" sz="2800" dirty="0" err="1" smtClean="0">
                <a:solidFill>
                  <a:schemeClr val="tx1"/>
                </a:solidFill>
              </a:rPr>
              <a:t>Ebm</a:t>
            </a:r>
            <a:r>
              <a:rPr lang="de-AT" sz="2800" dirty="0" smtClean="0">
                <a:solidFill>
                  <a:schemeClr val="tx1"/>
                </a:solidFill>
              </a:rPr>
              <a:t> , MD, </a:t>
            </a:r>
            <a:r>
              <a:rPr lang="de-AT" sz="2800" dirty="0" err="1" smtClean="0">
                <a:solidFill>
                  <a:schemeClr val="tx1"/>
                </a:solidFill>
              </a:rPr>
              <a:t>Cardiology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de-AT" sz="2800" dirty="0" err="1" smtClean="0">
                <a:solidFill>
                  <a:schemeClr val="tx1"/>
                </a:solidFill>
              </a:rPr>
              <a:t>President</a:t>
            </a:r>
            <a:r>
              <a:rPr lang="de-AT" sz="2800" dirty="0" smtClean="0">
                <a:solidFill>
                  <a:schemeClr val="tx1"/>
                </a:solidFill>
              </a:rPr>
              <a:t> AOPA Austria</a:t>
            </a:r>
          </a:p>
          <a:p>
            <a:r>
              <a:rPr lang="de-AT" sz="2800" dirty="0" smtClean="0">
                <a:solidFill>
                  <a:schemeClr val="tx1"/>
                </a:solidFill>
              </a:rPr>
              <a:t>AME </a:t>
            </a:r>
            <a:r>
              <a:rPr lang="de-AT" sz="2800" dirty="0" err="1" smtClean="0">
                <a:solidFill>
                  <a:schemeClr val="tx1"/>
                </a:solidFill>
              </a:rPr>
              <a:t>since</a:t>
            </a:r>
            <a:r>
              <a:rPr lang="de-AT" sz="2800" dirty="0" smtClean="0">
                <a:solidFill>
                  <a:schemeClr val="tx1"/>
                </a:solidFill>
              </a:rPr>
              <a:t> 1988</a:t>
            </a:r>
          </a:p>
          <a:p>
            <a:r>
              <a:rPr lang="de-AT" sz="2800" dirty="0" err="1" smtClean="0">
                <a:solidFill>
                  <a:schemeClr val="tx1"/>
                </a:solidFill>
              </a:rPr>
              <a:t>Accountable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manager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Aeromedical</a:t>
            </a:r>
            <a:r>
              <a:rPr lang="de-AT" sz="2800" dirty="0" smtClean="0">
                <a:solidFill>
                  <a:schemeClr val="tx1"/>
                </a:solidFill>
              </a:rPr>
              <a:t> Center Vienna</a:t>
            </a:r>
          </a:p>
          <a:p>
            <a:endParaRPr lang="de-AT" sz="2800" dirty="0" smtClean="0">
              <a:solidFill>
                <a:schemeClr val="tx1"/>
              </a:solidFill>
            </a:endParaRPr>
          </a:p>
          <a:p>
            <a:r>
              <a:rPr lang="de-AT" sz="2800" dirty="0" err="1" smtClean="0">
                <a:solidFill>
                  <a:schemeClr val="tx1"/>
                </a:solidFill>
              </a:rPr>
              <a:t>Licenses</a:t>
            </a:r>
            <a:r>
              <a:rPr lang="de-AT" sz="2800" dirty="0" smtClean="0">
                <a:solidFill>
                  <a:schemeClr val="tx1"/>
                </a:solidFill>
              </a:rPr>
              <a:t>: CPL IFR SPL</a:t>
            </a:r>
          </a:p>
          <a:p>
            <a:r>
              <a:rPr lang="de-AT" sz="2800" dirty="0" err="1" smtClean="0">
                <a:solidFill>
                  <a:schemeClr val="tx1"/>
                </a:solidFill>
              </a:rPr>
              <a:t>Aircraft</a:t>
            </a:r>
            <a:r>
              <a:rPr lang="de-AT" sz="2800" dirty="0" smtClean="0">
                <a:solidFill>
                  <a:schemeClr val="tx1"/>
                </a:solidFill>
              </a:rPr>
              <a:t>: Piper Cheyenne, C150 </a:t>
            </a:r>
            <a:r>
              <a:rPr lang="de-AT" sz="2800" dirty="0" err="1" smtClean="0">
                <a:solidFill>
                  <a:schemeClr val="tx1"/>
                </a:solidFill>
              </a:rPr>
              <a:t>Aerobat</a:t>
            </a:r>
            <a:r>
              <a:rPr lang="de-AT" sz="2800" dirty="0" smtClean="0">
                <a:solidFill>
                  <a:schemeClr val="tx1"/>
                </a:solidFill>
              </a:rPr>
              <a:t>, Stemme 10V</a:t>
            </a:r>
          </a:p>
          <a:p>
            <a:endParaRPr lang="de-AT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381250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07704" y="260649"/>
            <a:ext cx="5544616" cy="792087"/>
          </a:xfrm>
        </p:spPr>
        <p:txBody>
          <a:bodyPr>
            <a:normAutofit fontScale="90000"/>
          </a:bodyPr>
          <a:lstStyle/>
          <a:p>
            <a:r>
              <a:rPr lang="de-AT" sz="2800" b="1" dirty="0" err="1" smtClean="0"/>
              <a:t>Revalidation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compaired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with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driver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license</a:t>
            </a:r>
            <a:r>
              <a:rPr lang="de-AT" sz="2800" b="1" dirty="0" smtClean="0"/>
              <a:t> in Austria</a:t>
            </a:r>
            <a:endParaRPr lang="de-AT" sz="2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80920" cy="4514056"/>
          </a:xfrm>
        </p:spPr>
        <p:txBody>
          <a:bodyPr/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539550" y="2204862"/>
          <a:ext cx="8208912" cy="3005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9054">
                <a:tc>
                  <a:txBody>
                    <a:bodyPr/>
                    <a:lstStyle/>
                    <a:p>
                      <a:pPr algn="l" fontAlgn="b"/>
                      <a:endParaRPr lang="de-AT" sz="20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LAPL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Medical 2-PPL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Bus and Truckdriver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Cardriver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054"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114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Renewal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(-50) 5y / (50+) 2 </a:t>
                      </a:r>
                      <a:r>
                        <a:rPr lang="de-AT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de-AT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(-40)5years</a:t>
                      </a:r>
                      <a:r>
                        <a:rPr lang="de-AT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  <a:p>
                      <a:pPr algn="l" fontAlgn="b"/>
                      <a:r>
                        <a:rPr lang="de-AT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(-50)2y</a:t>
                      </a:r>
                      <a:r>
                        <a:rPr lang="de-AT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/(51+)1y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(-60)5y / (60+) 2y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(0-99) / 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054"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054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Examiner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20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authorised</a:t>
                      </a:r>
                      <a:r>
                        <a:rPr lang="de-AT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Examiner</a:t>
                      </a:r>
                      <a:r>
                        <a:rPr lang="de-AT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-GP</a:t>
                      </a:r>
                      <a:endParaRPr lang="de-AT" sz="16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381250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6480720" cy="792087"/>
          </a:xfrm>
        </p:spPr>
        <p:txBody>
          <a:bodyPr>
            <a:noAutofit/>
          </a:bodyPr>
          <a:lstStyle/>
          <a:p>
            <a:r>
              <a:rPr lang="de-AT" sz="5400" b="1" dirty="0" smtClean="0"/>
              <a:t>EASA – US </a:t>
            </a:r>
            <a:endParaRPr lang="de-AT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57266"/>
              </p:ext>
            </p:extLst>
          </p:nvPr>
        </p:nvGraphicFramePr>
        <p:xfrm>
          <a:off x="611558" y="1397001"/>
          <a:ext cx="7272810" cy="3878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8748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Medical 1  ATPL,CPL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Medical 2  PPL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US-ATPL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US-CPL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US-PPL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Basic </a:t>
                      </a:r>
                      <a:r>
                        <a:rPr lang="de-AT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</a:t>
                      </a:r>
                      <a:endParaRPr lang="de-A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486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under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Age </a:t>
                      </a:r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r>
                        <a:rPr lang="de-AT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486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 </a:t>
                      </a:r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older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de-AT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month</a:t>
                      </a:r>
                      <a:endParaRPr lang="de-AT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486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under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486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older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de-AT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486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PAX  4400pound</a:t>
                      </a:r>
                    </a:p>
                    <a:p>
                      <a:pPr algn="l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VFR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PAX 6000pound</a:t>
                      </a:r>
                    </a:p>
                    <a:p>
                      <a:pPr algn="l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VFR + IFR</a:t>
                      </a:r>
                    </a:p>
                    <a:p>
                      <a:pPr algn="l" fontAlgn="b"/>
                      <a:r>
                        <a:rPr lang="de-AT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Under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18000ft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381250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35696" y="260649"/>
            <a:ext cx="5616624" cy="792087"/>
          </a:xfrm>
        </p:spPr>
        <p:txBody>
          <a:bodyPr>
            <a:noAutofit/>
          </a:bodyPr>
          <a:lstStyle/>
          <a:p>
            <a:r>
              <a:rPr lang="de-AT" sz="5400" b="1" dirty="0" smtClean="0"/>
              <a:t>LAPL - </a:t>
            </a:r>
            <a:r>
              <a:rPr lang="de-AT" sz="5400" b="1" dirty="0" err="1" smtClean="0"/>
              <a:t>BasicMed</a:t>
            </a:r>
            <a:r>
              <a:rPr lang="de-AT" sz="5400" b="1" dirty="0" smtClean="0"/>
              <a:t> </a:t>
            </a:r>
            <a:endParaRPr lang="de-AT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611558" y="1397001"/>
          <a:ext cx="7272810" cy="3878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80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8748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Medical 1  ATPL,CPL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Medical 2  PPL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LAPL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US-ATPL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US-CPL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US-PPL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Basic </a:t>
                      </a:r>
                      <a:r>
                        <a:rPr lang="de-AT" sz="14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Med</a:t>
                      </a:r>
                      <a:endParaRPr lang="de-AT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486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under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Age </a:t>
                      </a:r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48</a:t>
                      </a:r>
                      <a:r>
                        <a:rPr lang="de-AT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month</a:t>
                      </a:r>
                      <a:endParaRPr lang="de-AT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486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 </a:t>
                      </a:r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older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48</a:t>
                      </a:r>
                      <a:r>
                        <a:rPr lang="de-AT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de-AT" sz="11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month</a:t>
                      </a:r>
                      <a:endParaRPr lang="de-AT" sz="11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de-AT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486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under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60</a:t>
                      </a:r>
                      <a:r>
                        <a:rPr lang="de-AT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month</a:t>
                      </a:r>
                      <a:endParaRPr lang="de-AT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AT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486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older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</a:t>
                      </a:r>
                      <a:r>
                        <a:rPr lang="de-AT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de-AT" sz="11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month</a:t>
                      </a:r>
                      <a:endParaRPr lang="de-AT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48</a:t>
                      </a:r>
                      <a:r>
                        <a:rPr lang="de-AT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de-AT" sz="11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month</a:t>
                      </a:r>
                      <a:endParaRPr lang="de-AT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486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de-AT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 PAX  4400pound</a:t>
                      </a:r>
                    </a:p>
                    <a:p>
                      <a:pPr algn="l" fontAlgn="b"/>
                      <a:r>
                        <a:rPr lang="de-AT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VFR</a:t>
                      </a:r>
                      <a:endParaRPr lang="de-AT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 PAX 6000pound</a:t>
                      </a:r>
                    </a:p>
                    <a:p>
                      <a:pPr algn="l" fontAlgn="b"/>
                      <a:r>
                        <a:rPr lang="de-AT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VFR + IFR</a:t>
                      </a:r>
                    </a:p>
                    <a:p>
                      <a:pPr algn="l" fontAlgn="b"/>
                      <a:r>
                        <a:rPr lang="de-AT" sz="11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below</a:t>
                      </a:r>
                      <a:r>
                        <a:rPr lang="de-AT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18000ft</a:t>
                      </a:r>
                      <a:endParaRPr lang="de-AT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088232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79712" y="260649"/>
            <a:ext cx="5472608" cy="792087"/>
          </a:xfrm>
        </p:spPr>
        <p:txBody>
          <a:bodyPr>
            <a:noAutofit/>
          </a:bodyPr>
          <a:lstStyle/>
          <a:p>
            <a:r>
              <a:rPr lang="de-AT" sz="2000" b="1" dirty="0" smtClean="0"/>
              <a:t>AOPA AUSTRIA</a:t>
            </a:r>
            <a:endParaRPr lang="de-AT" sz="2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124744"/>
            <a:ext cx="6800800" cy="4514056"/>
          </a:xfrm>
        </p:spPr>
        <p:txBody>
          <a:bodyPr/>
          <a:lstStyle/>
          <a:p>
            <a:endParaRPr lang="de-AT" sz="2000" dirty="0" smtClean="0">
              <a:solidFill>
                <a:schemeClr val="tx1"/>
              </a:solidFill>
            </a:endParaRPr>
          </a:p>
          <a:p>
            <a:r>
              <a:rPr lang="de-AT" b="1" dirty="0" smtClean="0">
                <a:solidFill>
                  <a:schemeClr val="tx1"/>
                </a:solidFill>
              </a:rPr>
              <a:t>EASA LAPL – BASIC MED</a:t>
            </a:r>
          </a:p>
          <a:p>
            <a:endParaRPr lang="de-AT" sz="2000" b="1" dirty="0" smtClean="0">
              <a:solidFill>
                <a:schemeClr val="tx1"/>
              </a:solidFill>
            </a:endParaRPr>
          </a:p>
          <a:p>
            <a:endParaRPr lang="de-AT" sz="20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381250" cy="800100"/>
          </a:xfrm>
          <a:prstGeom prst="rect">
            <a:avLst/>
          </a:prstGeom>
          <a:noFill/>
        </p:spPr>
      </p:pic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979710" y="2564904"/>
          <a:ext cx="5184580" cy="263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476">
                <a:tc>
                  <a:txBody>
                    <a:bodyPr/>
                    <a:lstStyle/>
                    <a:p>
                      <a:pPr algn="l" fontAlgn="b"/>
                      <a:endParaRPr lang="de-A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LAPL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Basic </a:t>
                      </a:r>
                      <a:r>
                        <a:rPr lang="de-AT" sz="14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Med</a:t>
                      </a:r>
                      <a:endParaRPr lang="de-AT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79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de-AT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 PAX  4400pound</a:t>
                      </a:r>
                    </a:p>
                    <a:p>
                      <a:pPr algn="l" fontAlgn="b"/>
                      <a:r>
                        <a:rPr lang="de-AT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VFR</a:t>
                      </a:r>
                    </a:p>
                    <a:p>
                      <a:pPr algn="l" fontAlgn="b"/>
                      <a:r>
                        <a:rPr lang="de-AT" sz="20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  <a:r>
                        <a:rPr lang="de-AT" sz="20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de-AT" sz="2000" b="1" i="0" u="none" strike="noStrike" baseline="0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limit</a:t>
                      </a:r>
                      <a:r>
                        <a:rPr lang="de-AT" sz="20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in </a:t>
                      </a:r>
                      <a:r>
                        <a:rPr lang="de-AT" sz="2000" b="1" i="0" u="none" strike="noStrike" baseline="0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altitiude</a:t>
                      </a:r>
                      <a:endParaRPr lang="de-AT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 PAX 6000pound</a:t>
                      </a:r>
                    </a:p>
                    <a:p>
                      <a:pPr algn="l" fontAlgn="b"/>
                      <a:r>
                        <a:rPr lang="de-AT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VFR + IFR</a:t>
                      </a:r>
                    </a:p>
                    <a:p>
                      <a:pPr algn="l" fontAlgn="b"/>
                      <a:r>
                        <a:rPr lang="de-AT" sz="20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below</a:t>
                      </a:r>
                      <a:r>
                        <a:rPr lang="de-AT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18000ft</a:t>
                      </a:r>
                      <a:endParaRPr lang="de-AT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79712" y="260649"/>
            <a:ext cx="5472608" cy="792087"/>
          </a:xfrm>
        </p:spPr>
        <p:txBody>
          <a:bodyPr>
            <a:noAutofit/>
          </a:bodyPr>
          <a:lstStyle/>
          <a:p>
            <a:r>
              <a:rPr lang="de-AT" sz="4000" b="1" dirty="0" smtClean="0"/>
              <a:t>AOPA AUSTRIA</a:t>
            </a:r>
            <a:endParaRPr lang="de-AT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124744"/>
            <a:ext cx="6800800" cy="4514056"/>
          </a:xfrm>
        </p:spPr>
        <p:txBody>
          <a:bodyPr/>
          <a:lstStyle/>
          <a:p>
            <a:endParaRPr lang="de-AT" sz="2000" dirty="0" smtClean="0">
              <a:solidFill>
                <a:schemeClr val="tx1"/>
              </a:solidFill>
            </a:endParaRPr>
          </a:p>
          <a:p>
            <a:r>
              <a:rPr lang="de-AT" dirty="0" err="1" smtClean="0">
                <a:solidFill>
                  <a:schemeClr val="tx1"/>
                </a:solidFill>
              </a:rPr>
              <a:t>What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is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coming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up</a:t>
            </a:r>
            <a:r>
              <a:rPr lang="de-AT" dirty="0" smtClean="0">
                <a:solidFill>
                  <a:schemeClr val="tx1"/>
                </a:solidFill>
              </a:rPr>
              <a:t>?</a:t>
            </a:r>
          </a:p>
          <a:p>
            <a:r>
              <a:rPr lang="de-AT" u="sng" dirty="0" err="1" smtClean="0">
                <a:solidFill>
                  <a:schemeClr val="tx1"/>
                </a:solidFill>
              </a:rPr>
              <a:t>Psychology</a:t>
            </a:r>
            <a:endParaRPr lang="de-AT" u="sng" dirty="0" smtClean="0">
              <a:solidFill>
                <a:schemeClr val="tx1"/>
              </a:solidFill>
            </a:endParaRPr>
          </a:p>
          <a:p>
            <a:r>
              <a:rPr lang="de-AT" u="sng" dirty="0" err="1" smtClean="0">
                <a:solidFill>
                  <a:schemeClr val="tx1"/>
                </a:solidFill>
              </a:rPr>
              <a:t>What</a:t>
            </a:r>
            <a:r>
              <a:rPr lang="de-AT" u="sng" dirty="0" smtClean="0">
                <a:solidFill>
                  <a:schemeClr val="tx1"/>
                </a:solidFill>
              </a:rPr>
              <a:t> </a:t>
            </a:r>
            <a:r>
              <a:rPr lang="de-AT" u="sng" dirty="0" err="1" smtClean="0">
                <a:solidFill>
                  <a:schemeClr val="tx1"/>
                </a:solidFill>
              </a:rPr>
              <a:t>should</a:t>
            </a:r>
            <a:r>
              <a:rPr lang="de-AT" u="sng" dirty="0" smtClean="0">
                <a:solidFill>
                  <a:schemeClr val="tx1"/>
                </a:solidFill>
              </a:rPr>
              <a:t> </a:t>
            </a:r>
            <a:r>
              <a:rPr lang="de-AT" u="sng" dirty="0" err="1" smtClean="0">
                <a:solidFill>
                  <a:schemeClr val="tx1"/>
                </a:solidFill>
              </a:rPr>
              <a:t>we</a:t>
            </a:r>
            <a:r>
              <a:rPr lang="de-AT" u="sng" dirty="0" smtClean="0">
                <a:solidFill>
                  <a:schemeClr val="tx1"/>
                </a:solidFill>
              </a:rPr>
              <a:t> </a:t>
            </a:r>
            <a:r>
              <a:rPr lang="de-AT" u="sng" dirty="0" err="1" smtClean="0">
                <a:solidFill>
                  <a:schemeClr val="tx1"/>
                </a:solidFill>
              </a:rPr>
              <a:t>discuss</a:t>
            </a:r>
            <a:r>
              <a:rPr lang="de-AT" u="sng" dirty="0" smtClean="0">
                <a:solidFill>
                  <a:schemeClr val="tx1"/>
                </a:solidFill>
              </a:rPr>
              <a:t>?</a:t>
            </a:r>
          </a:p>
          <a:p>
            <a:r>
              <a:rPr lang="de-AT" u="sng" dirty="0" smtClean="0">
                <a:solidFill>
                  <a:schemeClr val="tx1"/>
                </a:solidFill>
              </a:rPr>
              <a:t>IFR </a:t>
            </a:r>
            <a:r>
              <a:rPr lang="de-AT" u="sng" dirty="0" err="1" smtClean="0">
                <a:solidFill>
                  <a:schemeClr val="tx1"/>
                </a:solidFill>
              </a:rPr>
              <a:t>for</a:t>
            </a:r>
            <a:r>
              <a:rPr lang="de-AT" u="sng" dirty="0" smtClean="0">
                <a:solidFill>
                  <a:schemeClr val="tx1"/>
                </a:solidFill>
              </a:rPr>
              <a:t> LAPL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381250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260649"/>
            <a:ext cx="5760640" cy="792087"/>
          </a:xfrm>
        </p:spPr>
        <p:txBody>
          <a:bodyPr>
            <a:normAutofit/>
          </a:bodyPr>
          <a:lstStyle/>
          <a:p>
            <a:r>
              <a:rPr lang="de-AT" sz="2800" dirty="0" smtClean="0"/>
              <a:t>IAOPA RESOLUTION 28/3</a:t>
            </a:r>
            <a:endParaRPr lang="de-AT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/>
          <a:lstStyle/>
          <a:p>
            <a:endParaRPr lang="de-AT" dirty="0" smtClean="0"/>
          </a:p>
          <a:p>
            <a:r>
              <a:rPr lang="de-AT" dirty="0" smtClean="0">
                <a:solidFill>
                  <a:schemeClr val="tx1"/>
                </a:solidFill>
              </a:rPr>
              <a:t>The IAOPA </a:t>
            </a:r>
            <a:r>
              <a:rPr lang="de-AT" dirty="0" err="1" smtClean="0">
                <a:solidFill>
                  <a:schemeClr val="tx1"/>
                </a:solidFill>
              </a:rPr>
              <a:t>Secretary</a:t>
            </a:r>
            <a:r>
              <a:rPr lang="de-AT" dirty="0" smtClean="0">
                <a:solidFill>
                  <a:schemeClr val="tx1"/>
                </a:solidFill>
              </a:rPr>
              <a:t> General </a:t>
            </a:r>
            <a:r>
              <a:rPr lang="de-AT" dirty="0" err="1" smtClean="0">
                <a:solidFill>
                  <a:schemeClr val="tx1"/>
                </a:solidFill>
              </a:rPr>
              <a:t>shall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work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with</a:t>
            </a:r>
            <a:r>
              <a:rPr lang="de-AT" dirty="0" smtClean="0">
                <a:solidFill>
                  <a:schemeClr val="tx1"/>
                </a:solidFill>
              </a:rPr>
              <a:t> ICAO </a:t>
            </a:r>
            <a:r>
              <a:rPr lang="de-AT" dirty="0" err="1" smtClean="0">
                <a:solidFill>
                  <a:schemeClr val="tx1"/>
                </a:solidFill>
              </a:rPr>
              <a:t>towards</a:t>
            </a:r>
            <a:r>
              <a:rPr lang="de-AT" dirty="0" smtClean="0">
                <a:solidFill>
                  <a:schemeClr val="tx1"/>
                </a:solidFill>
              </a:rPr>
              <a:t> formal </a:t>
            </a:r>
            <a:r>
              <a:rPr lang="de-AT" dirty="0" err="1" smtClean="0">
                <a:solidFill>
                  <a:schemeClr val="tx1"/>
                </a:solidFill>
              </a:rPr>
              <a:t>acceptance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of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medical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requirements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for</a:t>
            </a:r>
            <a:r>
              <a:rPr lang="de-AT" dirty="0" smtClean="0">
                <a:solidFill>
                  <a:schemeClr val="tx1"/>
                </a:solidFill>
              </a:rPr>
              <a:t> private </a:t>
            </a:r>
            <a:r>
              <a:rPr lang="de-AT" dirty="0" err="1" smtClean="0">
                <a:solidFill>
                  <a:schemeClr val="tx1"/>
                </a:solidFill>
              </a:rPr>
              <a:t>pilots</a:t>
            </a:r>
            <a:r>
              <a:rPr lang="de-AT" dirty="0" smtClean="0">
                <a:solidFill>
                  <a:schemeClr val="tx1"/>
                </a:solidFill>
              </a:rPr>
              <a:t>, </a:t>
            </a:r>
            <a:r>
              <a:rPr lang="de-AT" dirty="0" err="1" smtClean="0">
                <a:solidFill>
                  <a:schemeClr val="tx1"/>
                </a:solidFill>
              </a:rPr>
              <a:t>that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are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based</a:t>
            </a:r>
            <a:r>
              <a:rPr lang="de-AT" dirty="0" smtClean="0">
                <a:solidFill>
                  <a:schemeClr val="tx1"/>
                </a:solidFill>
              </a:rPr>
              <a:t> on national </a:t>
            </a:r>
            <a:r>
              <a:rPr lang="de-AT" dirty="0" err="1" smtClean="0">
                <a:solidFill>
                  <a:schemeClr val="tx1"/>
                </a:solidFill>
              </a:rPr>
              <a:t>or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state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medical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standards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that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are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currently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used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for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drivers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of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motor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vehicles</a:t>
            </a:r>
            <a:r>
              <a:rPr lang="de-AT" dirty="0" smtClean="0">
                <a:solidFill>
                  <a:schemeClr val="tx1"/>
                </a:solidFill>
              </a:rPr>
              <a:t>.</a:t>
            </a:r>
            <a:endParaRPr lang="de-AT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381250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51720" y="260649"/>
            <a:ext cx="5400600" cy="792087"/>
          </a:xfrm>
        </p:spPr>
        <p:txBody>
          <a:bodyPr>
            <a:noAutofit/>
          </a:bodyPr>
          <a:lstStyle/>
          <a:p>
            <a:r>
              <a:rPr lang="de-AT" sz="3000" b="1" dirty="0" smtClean="0"/>
              <a:t>EU </a:t>
            </a:r>
            <a:r>
              <a:rPr lang="de-AT" sz="3000" b="1" dirty="0" err="1" smtClean="0"/>
              <a:t>Comission</a:t>
            </a:r>
            <a:r>
              <a:rPr lang="de-AT" sz="3000" b="1" dirty="0" smtClean="0"/>
              <a:t> Regulation (EU) </a:t>
            </a:r>
            <a:r>
              <a:rPr lang="de-AT" sz="3000" b="1" dirty="0" err="1" smtClean="0"/>
              <a:t>No</a:t>
            </a:r>
            <a:r>
              <a:rPr lang="de-AT" sz="3000" b="1" dirty="0" smtClean="0"/>
              <a:t>. 1178/2011 Part MED</a:t>
            </a:r>
            <a:endParaRPr lang="de-AT" sz="3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/>
          <a:lstStyle/>
          <a:p>
            <a:r>
              <a:rPr lang="de-AT" dirty="0" smtClean="0"/>
              <a:t>Med.A.030  Medical </a:t>
            </a:r>
            <a:r>
              <a:rPr lang="de-AT" dirty="0" err="1" smtClean="0"/>
              <a:t>certificates</a:t>
            </a:r>
            <a:endParaRPr lang="de-AT" dirty="0" smtClean="0"/>
          </a:p>
          <a:p>
            <a:endParaRPr lang="de-AT" dirty="0"/>
          </a:p>
          <a:p>
            <a:pPr algn="l"/>
            <a:r>
              <a:rPr lang="de-AT" sz="2500" dirty="0" smtClean="0">
                <a:solidFill>
                  <a:schemeClr val="tx1"/>
                </a:solidFill>
              </a:rPr>
              <a:t>LAPL  </a:t>
            </a:r>
            <a:r>
              <a:rPr lang="de-AT" sz="2500" dirty="0" err="1" smtClean="0">
                <a:solidFill>
                  <a:schemeClr val="tx1"/>
                </a:solidFill>
              </a:rPr>
              <a:t>light</a:t>
            </a:r>
            <a:r>
              <a:rPr lang="de-AT" sz="2500" dirty="0" smtClean="0">
                <a:solidFill>
                  <a:schemeClr val="tx1"/>
                </a:solidFill>
              </a:rPr>
              <a:t> </a:t>
            </a:r>
            <a:r>
              <a:rPr lang="de-AT" sz="2500" dirty="0" err="1" smtClean="0">
                <a:solidFill>
                  <a:schemeClr val="tx1"/>
                </a:solidFill>
              </a:rPr>
              <a:t>aircraft</a:t>
            </a:r>
            <a:r>
              <a:rPr lang="de-AT" sz="2500" dirty="0" smtClean="0">
                <a:solidFill>
                  <a:schemeClr val="tx1"/>
                </a:solidFill>
              </a:rPr>
              <a:t> </a:t>
            </a:r>
            <a:r>
              <a:rPr lang="de-AT" sz="2500" dirty="0" err="1" smtClean="0">
                <a:solidFill>
                  <a:schemeClr val="tx1"/>
                </a:solidFill>
              </a:rPr>
              <a:t>pilot</a:t>
            </a:r>
            <a:r>
              <a:rPr lang="de-AT" sz="2500" dirty="0" smtClean="0">
                <a:solidFill>
                  <a:schemeClr val="tx1"/>
                </a:solidFill>
              </a:rPr>
              <a:t> </a:t>
            </a:r>
            <a:r>
              <a:rPr lang="de-AT" sz="2500" dirty="0" err="1" smtClean="0">
                <a:solidFill>
                  <a:schemeClr val="tx1"/>
                </a:solidFill>
              </a:rPr>
              <a:t>licence</a:t>
            </a:r>
            <a:r>
              <a:rPr lang="de-AT" sz="2500" dirty="0" smtClean="0">
                <a:solidFill>
                  <a:schemeClr val="tx1"/>
                </a:solidFill>
              </a:rPr>
              <a:t> </a:t>
            </a:r>
            <a:r>
              <a:rPr lang="de-AT" sz="2500" dirty="0" err="1" smtClean="0">
                <a:solidFill>
                  <a:schemeClr val="tx1"/>
                </a:solidFill>
              </a:rPr>
              <a:t>medical</a:t>
            </a:r>
            <a:endParaRPr lang="de-AT" sz="2500" dirty="0" smtClean="0">
              <a:solidFill>
                <a:schemeClr val="tx1"/>
              </a:solidFill>
            </a:endParaRPr>
          </a:p>
          <a:p>
            <a:pPr algn="l"/>
            <a:r>
              <a:rPr lang="de-AT" sz="2000" dirty="0" err="1" smtClean="0">
                <a:solidFill>
                  <a:schemeClr val="tx1"/>
                </a:solidFill>
              </a:rPr>
              <a:t>Issued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by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AeMC</a:t>
            </a:r>
            <a:r>
              <a:rPr lang="de-AT" sz="2000" dirty="0" smtClean="0">
                <a:solidFill>
                  <a:schemeClr val="tx1"/>
                </a:solidFill>
              </a:rPr>
              <a:t>, AME </a:t>
            </a:r>
            <a:r>
              <a:rPr lang="de-AT" sz="2000" dirty="0" err="1" smtClean="0">
                <a:solidFill>
                  <a:schemeClr val="tx1"/>
                </a:solidFill>
              </a:rPr>
              <a:t>or</a:t>
            </a:r>
            <a:r>
              <a:rPr lang="de-AT" sz="2000" dirty="0" smtClean="0">
                <a:solidFill>
                  <a:schemeClr val="tx1"/>
                </a:solidFill>
              </a:rPr>
              <a:t> GMP (UK)</a:t>
            </a:r>
          </a:p>
          <a:p>
            <a:pPr algn="l"/>
            <a:r>
              <a:rPr lang="de-AT" sz="2500" dirty="0" smtClean="0">
                <a:solidFill>
                  <a:schemeClr val="tx1"/>
                </a:solidFill>
              </a:rPr>
              <a:t>Medical Class 2:  PPL, SPL, BPL</a:t>
            </a:r>
          </a:p>
          <a:p>
            <a:pPr algn="l"/>
            <a:r>
              <a:rPr lang="de-AT" sz="2000" dirty="0" err="1" smtClean="0">
                <a:solidFill>
                  <a:schemeClr val="tx1"/>
                </a:solidFill>
              </a:rPr>
              <a:t>Issued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by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AeMC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or</a:t>
            </a:r>
            <a:r>
              <a:rPr lang="de-AT" sz="2000" dirty="0" smtClean="0">
                <a:solidFill>
                  <a:schemeClr val="tx1"/>
                </a:solidFill>
              </a:rPr>
              <a:t> AME</a:t>
            </a:r>
          </a:p>
          <a:p>
            <a:pPr algn="l"/>
            <a:r>
              <a:rPr lang="de-AT" sz="2500" dirty="0" smtClean="0">
                <a:solidFill>
                  <a:schemeClr val="tx1"/>
                </a:solidFill>
              </a:rPr>
              <a:t>Medical Class 1:  CPL, MPL, ATPL</a:t>
            </a:r>
          </a:p>
          <a:p>
            <a:pPr algn="l"/>
            <a:r>
              <a:rPr lang="de-AT" sz="2000" dirty="0" smtClean="0">
                <a:solidFill>
                  <a:schemeClr val="tx1"/>
                </a:solidFill>
              </a:rPr>
              <a:t>Initial </a:t>
            </a:r>
            <a:r>
              <a:rPr lang="de-AT" sz="2000" dirty="0" err="1" smtClean="0">
                <a:solidFill>
                  <a:schemeClr val="tx1"/>
                </a:solidFill>
              </a:rPr>
              <a:t>issue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by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AeMC</a:t>
            </a:r>
            <a:r>
              <a:rPr lang="de-AT" sz="2000" dirty="0" smtClean="0">
                <a:solidFill>
                  <a:schemeClr val="tx1"/>
                </a:solidFill>
              </a:rPr>
              <a:t> , </a:t>
            </a:r>
            <a:r>
              <a:rPr lang="de-AT" sz="2000" dirty="0" err="1" smtClean="0">
                <a:solidFill>
                  <a:schemeClr val="tx1"/>
                </a:solidFill>
              </a:rPr>
              <a:t>renewal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 err="1" smtClean="0">
                <a:solidFill>
                  <a:schemeClr val="tx1"/>
                </a:solidFill>
              </a:rPr>
              <a:t>by</a:t>
            </a:r>
            <a:r>
              <a:rPr lang="de-AT" sz="2000" dirty="0" smtClean="0">
                <a:solidFill>
                  <a:schemeClr val="tx1"/>
                </a:solidFill>
              </a:rPr>
              <a:t> AME</a:t>
            </a:r>
            <a:endParaRPr lang="de-AT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381250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6766520" cy="792087"/>
          </a:xfrm>
        </p:spPr>
        <p:txBody>
          <a:bodyPr>
            <a:normAutofit/>
          </a:bodyPr>
          <a:lstStyle/>
          <a:p>
            <a:r>
              <a:rPr lang="de-AT" sz="3000" b="1" dirty="0" smtClean="0"/>
              <a:t>           </a:t>
            </a:r>
            <a:r>
              <a:rPr lang="de-AT" sz="3000" b="1" dirty="0" err="1" smtClean="0"/>
              <a:t>Requirements</a:t>
            </a:r>
            <a:r>
              <a:rPr lang="de-AT" sz="3000" b="1" dirty="0" smtClean="0"/>
              <a:t> </a:t>
            </a:r>
            <a:r>
              <a:rPr lang="de-AT" sz="3000" b="1" dirty="0" err="1" smtClean="0"/>
              <a:t>for</a:t>
            </a:r>
            <a:r>
              <a:rPr lang="de-AT" sz="3000" b="1" dirty="0" smtClean="0"/>
              <a:t> LAPL </a:t>
            </a:r>
            <a:endParaRPr lang="de-AT" sz="3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/>
          <a:lstStyle/>
          <a:p>
            <a:r>
              <a:rPr lang="de-AT" sz="2000" dirty="0" smtClean="0">
                <a:solidFill>
                  <a:schemeClr val="tx1"/>
                </a:solidFill>
              </a:rPr>
              <a:t>(also </a:t>
            </a:r>
            <a:r>
              <a:rPr lang="de-AT" sz="2000" dirty="0" err="1" smtClean="0">
                <a:solidFill>
                  <a:schemeClr val="tx1"/>
                </a:solidFill>
              </a:rPr>
              <a:t>Sailplane</a:t>
            </a:r>
            <a:r>
              <a:rPr lang="de-AT" sz="2000" dirty="0" smtClean="0">
                <a:solidFill>
                  <a:schemeClr val="tx1"/>
                </a:solidFill>
              </a:rPr>
              <a:t>, </a:t>
            </a:r>
            <a:r>
              <a:rPr lang="de-AT" sz="2000" dirty="0" err="1" smtClean="0">
                <a:solidFill>
                  <a:schemeClr val="tx1"/>
                </a:solidFill>
              </a:rPr>
              <a:t>Balloon</a:t>
            </a:r>
            <a:r>
              <a:rPr lang="de-AT" sz="2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de-AT" dirty="0" err="1" smtClean="0">
                <a:solidFill>
                  <a:schemeClr val="tx1"/>
                </a:solidFill>
              </a:rPr>
              <a:t>To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act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as</a:t>
            </a:r>
            <a:r>
              <a:rPr lang="de-AT" dirty="0" smtClean="0">
                <a:solidFill>
                  <a:schemeClr val="tx1"/>
                </a:solidFill>
              </a:rPr>
              <a:t> a PIC on </a:t>
            </a:r>
            <a:r>
              <a:rPr lang="de-AT" dirty="0" err="1" smtClean="0">
                <a:solidFill>
                  <a:schemeClr val="tx1"/>
                </a:solidFill>
              </a:rPr>
              <a:t>single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engine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piston</a:t>
            </a:r>
            <a:r>
              <a:rPr lang="de-AT" dirty="0" smtClean="0">
                <a:solidFill>
                  <a:schemeClr val="tx1"/>
                </a:solidFill>
              </a:rPr>
              <a:t> aeroplanes </a:t>
            </a:r>
            <a:r>
              <a:rPr lang="de-AT" dirty="0" err="1" smtClean="0">
                <a:solidFill>
                  <a:schemeClr val="tx1"/>
                </a:solidFill>
              </a:rPr>
              <a:t>or</a:t>
            </a:r>
            <a:r>
              <a:rPr lang="de-AT" dirty="0" smtClean="0">
                <a:solidFill>
                  <a:schemeClr val="tx1"/>
                </a:solidFill>
              </a:rPr>
              <a:t> TMG </a:t>
            </a:r>
            <a:r>
              <a:rPr lang="de-AT" dirty="0" err="1" smtClean="0">
                <a:solidFill>
                  <a:schemeClr val="tx1"/>
                </a:solidFill>
              </a:rPr>
              <a:t>with</a:t>
            </a:r>
            <a:r>
              <a:rPr lang="de-AT" dirty="0" smtClean="0">
                <a:solidFill>
                  <a:schemeClr val="tx1"/>
                </a:solidFill>
              </a:rPr>
              <a:t> a </a:t>
            </a:r>
            <a:r>
              <a:rPr lang="de-AT" dirty="0" err="1" smtClean="0">
                <a:solidFill>
                  <a:schemeClr val="tx1"/>
                </a:solidFill>
              </a:rPr>
              <a:t>maximum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take</a:t>
            </a:r>
            <a:r>
              <a:rPr lang="de-AT" dirty="0" smtClean="0">
                <a:solidFill>
                  <a:schemeClr val="tx1"/>
                </a:solidFill>
              </a:rPr>
              <a:t>-off </a:t>
            </a:r>
            <a:r>
              <a:rPr lang="de-AT" dirty="0" err="1" smtClean="0">
                <a:solidFill>
                  <a:schemeClr val="tx1"/>
                </a:solidFill>
              </a:rPr>
              <a:t>mass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of</a:t>
            </a:r>
            <a:r>
              <a:rPr lang="de-AT" dirty="0" smtClean="0">
                <a:solidFill>
                  <a:schemeClr val="tx1"/>
                </a:solidFill>
              </a:rPr>
              <a:t> 2000 kg </a:t>
            </a:r>
            <a:r>
              <a:rPr lang="de-AT" dirty="0" err="1" smtClean="0">
                <a:solidFill>
                  <a:schemeClr val="tx1"/>
                </a:solidFill>
              </a:rPr>
              <a:t>and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carrying</a:t>
            </a:r>
            <a:r>
              <a:rPr lang="de-AT" dirty="0" smtClean="0">
                <a:solidFill>
                  <a:schemeClr val="tx1"/>
                </a:solidFill>
              </a:rPr>
              <a:t> a </a:t>
            </a:r>
            <a:r>
              <a:rPr lang="de-AT" dirty="0" err="1" smtClean="0">
                <a:solidFill>
                  <a:schemeClr val="tx1"/>
                </a:solidFill>
              </a:rPr>
              <a:t>maximum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of</a:t>
            </a:r>
            <a:r>
              <a:rPr lang="de-AT" dirty="0" smtClean="0">
                <a:solidFill>
                  <a:schemeClr val="tx1"/>
                </a:solidFill>
              </a:rPr>
              <a:t> 3 </a:t>
            </a:r>
            <a:r>
              <a:rPr lang="de-AT" dirty="0" err="1" smtClean="0">
                <a:solidFill>
                  <a:schemeClr val="tx1"/>
                </a:solidFill>
              </a:rPr>
              <a:t>passengers</a:t>
            </a:r>
            <a:r>
              <a:rPr lang="de-AT" dirty="0" smtClean="0">
                <a:solidFill>
                  <a:schemeClr val="tx1"/>
                </a:solidFill>
              </a:rPr>
              <a:t> not </a:t>
            </a:r>
            <a:r>
              <a:rPr lang="de-AT" dirty="0" err="1" smtClean="0">
                <a:solidFill>
                  <a:schemeClr val="tx1"/>
                </a:solidFill>
              </a:rPr>
              <a:t>more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than</a:t>
            </a:r>
            <a:r>
              <a:rPr lang="de-AT" dirty="0" smtClean="0">
                <a:solidFill>
                  <a:schemeClr val="tx1"/>
                </a:solidFill>
              </a:rPr>
              <a:t> 4 </a:t>
            </a:r>
            <a:r>
              <a:rPr lang="de-AT" dirty="0" err="1" smtClean="0">
                <a:solidFill>
                  <a:schemeClr val="tx1"/>
                </a:solidFill>
              </a:rPr>
              <a:t>persons</a:t>
            </a:r>
            <a:r>
              <a:rPr lang="de-AT" dirty="0" smtClean="0">
                <a:solidFill>
                  <a:schemeClr val="tx1"/>
                </a:solidFill>
              </a:rPr>
              <a:t> on </a:t>
            </a:r>
            <a:r>
              <a:rPr lang="de-AT" dirty="0" err="1" smtClean="0">
                <a:solidFill>
                  <a:schemeClr val="tx1"/>
                </a:solidFill>
              </a:rPr>
              <a:t>board</a:t>
            </a:r>
            <a:endParaRPr lang="de-AT" dirty="0" smtClean="0">
              <a:solidFill>
                <a:schemeClr val="tx1"/>
              </a:solidFill>
            </a:endParaRPr>
          </a:p>
          <a:p>
            <a:r>
              <a:rPr lang="de-AT" b="1" dirty="0" err="1" smtClean="0">
                <a:solidFill>
                  <a:srgbClr val="FF0000"/>
                </a:solidFill>
              </a:rPr>
              <a:t>No</a:t>
            </a:r>
            <a:r>
              <a:rPr lang="de-AT" b="1" dirty="0" smtClean="0">
                <a:solidFill>
                  <a:srgbClr val="FF0000"/>
                </a:solidFill>
              </a:rPr>
              <a:t> IFR</a:t>
            </a:r>
          </a:p>
          <a:p>
            <a:r>
              <a:rPr lang="de-AT" sz="2400" b="1" dirty="0" smtClean="0">
                <a:solidFill>
                  <a:schemeClr val="tx1"/>
                </a:solidFill>
              </a:rPr>
              <a:t>But </a:t>
            </a:r>
            <a:r>
              <a:rPr lang="de-AT" sz="2400" b="1" dirty="0" err="1" smtClean="0">
                <a:solidFill>
                  <a:schemeClr val="tx1"/>
                </a:solidFill>
              </a:rPr>
              <a:t>no</a:t>
            </a:r>
            <a:r>
              <a:rPr lang="de-AT" sz="2400" b="1" dirty="0" smtClean="0">
                <a:solidFill>
                  <a:schemeClr val="tx1"/>
                </a:solidFill>
              </a:rPr>
              <a:t> </a:t>
            </a:r>
            <a:r>
              <a:rPr lang="de-AT" sz="2400" b="1" dirty="0" err="1" smtClean="0">
                <a:solidFill>
                  <a:schemeClr val="tx1"/>
                </a:solidFill>
              </a:rPr>
              <a:t>limitations</a:t>
            </a:r>
            <a:r>
              <a:rPr lang="de-AT" sz="2400" b="1" dirty="0" smtClean="0">
                <a:solidFill>
                  <a:schemeClr val="tx1"/>
                </a:solidFill>
              </a:rPr>
              <a:t> </a:t>
            </a:r>
            <a:r>
              <a:rPr lang="de-AT" sz="2400" b="1" dirty="0" err="1" smtClean="0">
                <a:solidFill>
                  <a:schemeClr val="tx1"/>
                </a:solidFill>
              </a:rPr>
              <a:t>to</a:t>
            </a:r>
            <a:r>
              <a:rPr lang="de-AT" sz="2400" b="1" dirty="0" smtClean="0">
                <a:solidFill>
                  <a:schemeClr val="tx1"/>
                </a:solidFill>
              </a:rPr>
              <a:t> </a:t>
            </a:r>
            <a:r>
              <a:rPr lang="de-AT" sz="2400" b="1" dirty="0" err="1" smtClean="0">
                <a:solidFill>
                  <a:schemeClr val="tx1"/>
                </a:solidFill>
              </a:rPr>
              <a:t>altitude</a:t>
            </a:r>
            <a:endParaRPr lang="de-AT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381250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6766520" cy="792087"/>
          </a:xfrm>
        </p:spPr>
        <p:txBody>
          <a:bodyPr>
            <a:normAutofit/>
          </a:bodyPr>
          <a:lstStyle/>
          <a:p>
            <a:r>
              <a:rPr lang="de-AT" sz="3000" b="1" dirty="0" smtClean="0"/>
              <a:t>        </a:t>
            </a:r>
            <a:r>
              <a:rPr lang="de-AT" sz="3000" b="1" dirty="0" err="1" smtClean="0"/>
              <a:t>Requirements</a:t>
            </a:r>
            <a:r>
              <a:rPr lang="de-AT" sz="3000" b="1" dirty="0" smtClean="0"/>
              <a:t> </a:t>
            </a:r>
            <a:r>
              <a:rPr lang="de-AT" sz="3000" b="1" dirty="0" err="1" smtClean="0"/>
              <a:t>for</a:t>
            </a:r>
            <a:r>
              <a:rPr lang="de-AT" sz="3000" b="1" dirty="0" smtClean="0"/>
              <a:t> PPL</a:t>
            </a:r>
            <a:endParaRPr lang="de-AT" sz="3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/>
          <a:lstStyle/>
          <a:p>
            <a:endParaRPr lang="de-AT" dirty="0" smtClean="0"/>
          </a:p>
          <a:p>
            <a:r>
              <a:rPr lang="de-AT" dirty="0" err="1" smtClean="0">
                <a:solidFill>
                  <a:schemeClr val="tx1"/>
                </a:solidFill>
              </a:rPr>
              <a:t>To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act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without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remuneration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as</a:t>
            </a:r>
            <a:r>
              <a:rPr lang="de-AT" dirty="0" smtClean="0">
                <a:solidFill>
                  <a:schemeClr val="tx1"/>
                </a:solidFill>
              </a:rPr>
              <a:t> PIC on aeroplanes </a:t>
            </a:r>
            <a:r>
              <a:rPr lang="de-AT" dirty="0" err="1" smtClean="0">
                <a:solidFill>
                  <a:schemeClr val="tx1"/>
                </a:solidFill>
              </a:rPr>
              <a:t>or</a:t>
            </a:r>
            <a:r>
              <a:rPr lang="de-AT" dirty="0" smtClean="0">
                <a:solidFill>
                  <a:schemeClr val="tx1"/>
                </a:solidFill>
              </a:rPr>
              <a:t> TMG in non </a:t>
            </a:r>
            <a:r>
              <a:rPr lang="de-AT" dirty="0" err="1" smtClean="0">
                <a:solidFill>
                  <a:schemeClr val="tx1"/>
                </a:solidFill>
              </a:rPr>
              <a:t>comercial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operations</a:t>
            </a:r>
            <a:endParaRPr lang="de-AT" dirty="0" smtClean="0">
              <a:solidFill>
                <a:schemeClr val="tx1"/>
              </a:solidFill>
            </a:endParaRPr>
          </a:p>
          <a:p>
            <a:endParaRPr lang="de-AT" dirty="0">
              <a:solidFill>
                <a:schemeClr val="tx1"/>
              </a:solidFill>
            </a:endParaRPr>
          </a:p>
          <a:p>
            <a:r>
              <a:rPr lang="de-AT" b="1" dirty="0" smtClean="0">
                <a:solidFill>
                  <a:schemeClr val="tx1"/>
                </a:solidFill>
              </a:rPr>
              <a:t>IFR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is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possible</a:t>
            </a:r>
            <a:endParaRPr lang="de-AT" dirty="0" smtClean="0">
              <a:solidFill>
                <a:schemeClr val="tx1"/>
              </a:solidFill>
            </a:endParaRPr>
          </a:p>
          <a:p>
            <a:r>
              <a:rPr lang="de-AT" dirty="0" err="1" smtClean="0">
                <a:solidFill>
                  <a:schemeClr val="tx1"/>
                </a:solidFill>
              </a:rPr>
              <a:t>Bigger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airplanes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than</a:t>
            </a:r>
            <a:r>
              <a:rPr lang="de-AT" dirty="0" smtClean="0">
                <a:solidFill>
                  <a:schemeClr val="tx1"/>
                </a:solidFill>
              </a:rPr>
              <a:t> 2000kg</a:t>
            </a:r>
          </a:p>
          <a:p>
            <a:r>
              <a:rPr lang="de-AT" dirty="0" smtClean="0">
                <a:solidFill>
                  <a:schemeClr val="tx1"/>
                </a:solidFill>
              </a:rPr>
              <a:t>More </a:t>
            </a:r>
            <a:r>
              <a:rPr lang="de-AT" dirty="0" err="1" smtClean="0">
                <a:solidFill>
                  <a:schemeClr val="tx1"/>
                </a:solidFill>
              </a:rPr>
              <a:t>than</a:t>
            </a:r>
            <a:r>
              <a:rPr lang="de-AT" dirty="0" smtClean="0">
                <a:solidFill>
                  <a:schemeClr val="tx1"/>
                </a:solidFill>
              </a:rPr>
              <a:t> 3 </a:t>
            </a:r>
            <a:r>
              <a:rPr lang="de-AT" dirty="0" err="1" smtClean="0">
                <a:solidFill>
                  <a:schemeClr val="tx1"/>
                </a:solidFill>
              </a:rPr>
              <a:t>passengers</a:t>
            </a:r>
            <a:endParaRPr lang="de-AT" dirty="0" smtClean="0">
              <a:solidFill>
                <a:schemeClr val="tx1"/>
              </a:solidFill>
            </a:endParaRPr>
          </a:p>
          <a:p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381250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07704" y="260649"/>
            <a:ext cx="5544616" cy="792087"/>
          </a:xfrm>
        </p:spPr>
        <p:txBody>
          <a:bodyPr>
            <a:normAutofit fontScale="90000"/>
          </a:bodyPr>
          <a:lstStyle/>
          <a:p>
            <a:r>
              <a:rPr lang="de-AT" sz="3000" b="1" dirty="0" smtClean="0"/>
              <a:t>MED.A.045 </a:t>
            </a:r>
            <a:r>
              <a:rPr lang="de-AT" sz="3000" b="1" dirty="0" err="1" smtClean="0"/>
              <a:t>Validity</a:t>
            </a:r>
            <a:r>
              <a:rPr lang="de-AT" sz="3000" b="1" dirty="0" smtClean="0"/>
              <a:t> </a:t>
            </a:r>
            <a:r>
              <a:rPr lang="de-AT" sz="3000" b="1" dirty="0" err="1" smtClean="0"/>
              <a:t>and</a:t>
            </a:r>
            <a:r>
              <a:rPr lang="de-AT" sz="3000" b="1" dirty="0" smtClean="0"/>
              <a:t> </a:t>
            </a:r>
            <a:r>
              <a:rPr lang="de-AT" sz="3000" b="1" dirty="0" err="1" smtClean="0"/>
              <a:t>Revalidation</a:t>
            </a:r>
            <a:endParaRPr lang="de-AT" sz="3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/>
          <a:lstStyle/>
          <a:p>
            <a:r>
              <a:rPr lang="de-AT" b="1" dirty="0" smtClean="0">
                <a:solidFill>
                  <a:schemeClr val="tx1"/>
                </a:solidFill>
              </a:rPr>
              <a:t>LAPL </a:t>
            </a:r>
            <a:r>
              <a:rPr lang="de-AT" dirty="0" smtClean="0">
                <a:solidFill>
                  <a:schemeClr val="tx1"/>
                </a:solidFill>
              </a:rPr>
              <a:t>  </a:t>
            </a:r>
          </a:p>
          <a:p>
            <a:r>
              <a:rPr lang="de-AT" dirty="0" smtClean="0">
                <a:solidFill>
                  <a:schemeClr val="tx1"/>
                </a:solidFill>
              </a:rPr>
              <a:t>60 </a:t>
            </a:r>
            <a:r>
              <a:rPr lang="de-AT" dirty="0" err="1" smtClean="0">
                <a:solidFill>
                  <a:schemeClr val="tx1"/>
                </a:solidFill>
              </a:rPr>
              <a:t>month</a:t>
            </a:r>
            <a:r>
              <a:rPr lang="de-AT" dirty="0" smtClean="0">
                <a:solidFill>
                  <a:schemeClr val="tx1"/>
                </a:solidFill>
              </a:rPr>
              <a:t>,  24 </a:t>
            </a:r>
            <a:r>
              <a:rPr lang="de-AT" dirty="0" err="1" smtClean="0">
                <a:solidFill>
                  <a:schemeClr val="tx1"/>
                </a:solidFill>
              </a:rPr>
              <a:t>month</a:t>
            </a:r>
            <a:r>
              <a:rPr lang="de-AT" dirty="0" smtClean="0">
                <a:solidFill>
                  <a:schemeClr val="tx1"/>
                </a:solidFill>
              </a:rPr>
              <a:t> after </a:t>
            </a:r>
            <a:r>
              <a:rPr lang="de-AT" dirty="0" err="1" smtClean="0">
                <a:solidFill>
                  <a:schemeClr val="tx1"/>
                </a:solidFill>
              </a:rPr>
              <a:t>age</a:t>
            </a:r>
            <a:r>
              <a:rPr lang="de-AT" dirty="0" smtClean="0">
                <a:solidFill>
                  <a:schemeClr val="tx1"/>
                </a:solidFill>
              </a:rPr>
              <a:t> 40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Medical Class 2</a:t>
            </a:r>
          </a:p>
          <a:p>
            <a:r>
              <a:rPr lang="de-AT" dirty="0" smtClean="0">
                <a:solidFill>
                  <a:schemeClr val="tx1"/>
                </a:solidFill>
              </a:rPr>
              <a:t>60 </a:t>
            </a:r>
            <a:r>
              <a:rPr lang="de-AT" dirty="0" err="1" smtClean="0">
                <a:solidFill>
                  <a:schemeClr val="tx1"/>
                </a:solidFill>
              </a:rPr>
              <a:t>month</a:t>
            </a:r>
            <a:r>
              <a:rPr lang="de-AT" dirty="0" smtClean="0">
                <a:solidFill>
                  <a:schemeClr val="tx1"/>
                </a:solidFill>
              </a:rPr>
              <a:t>, 24 </a:t>
            </a:r>
            <a:r>
              <a:rPr lang="de-AT" dirty="0" err="1" smtClean="0">
                <a:solidFill>
                  <a:schemeClr val="tx1"/>
                </a:solidFill>
              </a:rPr>
              <a:t>month</a:t>
            </a:r>
            <a:r>
              <a:rPr lang="de-AT" dirty="0" smtClean="0">
                <a:solidFill>
                  <a:schemeClr val="tx1"/>
                </a:solidFill>
              </a:rPr>
              <a:t> after </a:t>
            </a:r>
            <a:r>
              <a:rPr lang="de-AT" dirty="0" err="1" smtClean="0">
                <a:solidFill>
                  <a:schemeClr val="tx1"/>
                </a:solidFill>
              </a:rPr>
              <a:t>age</a:t>
            </a:r>
            <a:r>
              <a:rPr lang="de-AT" dirty="0" smtClean="0">
                <a:solidFill>
                  <a:schemeClr val="tx1"/>
                </a:solidFill>
              </a:rPr>
              <a:t> 40, </a:t>
            </a:r>
          </a:p>
          <a:p>
            <a:r>
              <a:rPr lang="de-AT" dirty="0" smtClean="0">
                <a:solidFill>
                  <a:schemeClr val="tx1"/>
                </a:solidFill>
              </a:rPr>
              <a:t>12 </a:t>
            </a:r>
            <a:r>
              <a:rPr lang="de-AT" dirty="0" err="1" smtClean="0">
                <a:solidFill>
                  <a:schemeClr val="tx1"/>
                </a:solidFill>
              </a:rPr>
              <a:t>month</a:t>
            </a:r>
            <a:r>
              <a:rPr lang="de-AT" dirty="0" smtClean="0">
                <a:solidFill>
                  <a:schemeClr val="tx1"/>
                </a:solidFill>
              </a:rPr>
              <a:t> after </a:t>
            </a:r>
            <a:r>
              <a:rPr lang="de-AT" dirty="0" err="1" smtClean="0">
                <a:solidFill>
                  <a:schemeClr val="tx1"/>
                </a:solidFill>
              </a:rPr>
              <a:t>age</a:t>
            </a:r>
            <a:r>
              <a:rPr lang="de-AT" dirty="0" smtClean="0">
                <a:solidFill>
                  <a:schemeClr val="tx1"/>
                </a:solidFill>
              </a:rPr>
              <a:t> 50 </a:t>
            </a:r>
          </a:p>
          <a:p>
            <a:endParaRPr lang="de-AT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1944216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07704" y="260649"/>
            <a:ext cx="5544616" cy="792087"/>
          </a:xfrm>
        </p:spPr>
        <p:txBody>
          <a:bodyPr>
            <a:normAutofit/>
          </a:bodyPr>
          <a:lstStyle/>
          <a:p>
            <a:r>
              <a:rPr lang="de-AT" sz="3000" b="1" dirty="0" smtClean="0"/>
              <a:t>Medical </a:t>
            </a:r>
            <a:r>
              <a:rPr lang="de-AT" sz="3000" b="1" dirty="0" err="1" smtClean="0"/>
              <a:t>requirements</a:t>
            </a:r>
            <a:r>
              <a:rPr lang="de-AT" sz="3000" b="1" dirty="0" smtClean="0"/>
              <a:t> </a:t>
            </a:r>
            <a:r>
              <a:rPr lang="de-AT" sz="3000" b="1" dirty="0" err="1" smtClean="0"/>
              <a:t>for</a:t>
            </a:r>
            <a:r>
              <a:rPr lang="de-AT" sz="3000" b="1" dirty="0" smtClean="0"/>
              <a:t> LAPL</a:t>
            </a:r>
            <a:endParaRPr lang="de-AT" sz="3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016824" cy="4514056"/>
          </a:xfrm>
        </p:spPr>
        <p:txBody>
          <a:bodyPr>
            <a:normAutofit fontScale="92500" lnSpcReduction="10000"/>
          </a:bodyPr>
          <a:lstStyle/>
          <a:p>
            <a:endParaRPr lang="de-AT" dirty="0" smtClean="0"/>
          </a:p>
          <a:p>
            <a:r>
              <a:rPr lang="de-AT" dirty="0" smtClean="0">
                <a:solidFill>
                  <a:schemeClr val="tx1"/>
                </a:solidFill>
              </a:rPr>
              <a:t>Routine </a:t>
            </a:r>
            <a:r>
              <a:rPr lang="de-AT" dirty="0" err="1" smtClean="0">
                <a:solidFill>
                  <a:schemeClr val="tx1"/>
                </a:solidFill>
              </a:rPr>
              <a:t>Examination</a:t>
            </a:r>
            <a:endParaRPr lang="de-AT" dirty="0" smtClean="0">
              <a:solidFill>
                <a:schemeClr val="tx1"/>
              </a:solidFill>
            </a:endParaRPr>
          </a:p>
          <a:p>
            <a:r>
              <a:rPr lang="de-AT" dirty="0" smtClean="0">
                <a:solidFill>
                  <a:schemeClr val="tx1"/>
                </a:solidFill>
              </a:rPr>
              <a:t>Blood </a:t>
            </a:r>
            <a:r>
              <a:rPr lang="de-AT" dirty="0" err="1" smtClean="0">
                <a:solidFill>
                  <a:schemeClr val="tx1"/>
                </a:solidFill>
              </a:rPr>
              <a:t>pressure</a:t>
            </a:r>
            <a:endParaRPr lang="de-AT" dirty="0" smtClean="0">
              <a:solidFill>
                <a:schemeClr val="tx1"/>
              </a:solidFill>
            </a:endParaRPr>
          </a:p>
          <a:p>
            <a:r>
              <a:rPr lang="de-AT" dirty="0" smtClean="0">
                <a:solidFill>
                  <a:schemeClr val="tx1"/>
                </a:solidFill>
              </a:rPr>
              <a:t>Urine </a:t>
            </a:r>
            <a:r>
              <a:rPr lang="de-AT" dirty="0" err="1" smtClean="0">
                <a:solidFill>
                  <a:schemeClr val="tx1"/>
                </a:solidFill>
              </a:rPr>
              <a:t>test</a:t>
            </a:r>
            <a:endParaRPr lang="de-AT" dirty="0" smtClean="0">
              <a:solidFill>
                <a:schemeClr val="tx1"/>
              </a:solidFill>
            </a:endParaRPr>
          </a:p>
          <a:p>
            <a:r>
              <a:rPr lang="de-AT" dirty="0" smtClean="0">
                <a:solidFill>
                  <a:schemeClr val="tx1"/>
                </a:solidFill>
              </a:rPr>
              <a:t>Vision</a:t>
            </a:r>
          </a:p>
          <a:p>
            <a:r>
              <a:rPr lang="de-AT" dirty="0" smtClean="0">
                <a:solidFill>
                  <a:schemeClr val="tx1"/>
                </a:solidFill>
              </a:rPr>
              <a:t>Hearing </a:t>
            </a:r>
            <a:r>
              <a:rPr lang="de-AT" dirty="0" err="1" smtClean="0">
                <a:solidFill>
                  <a:schemeClr val="tx1"/>
                </a:solidFill>
              </a:rPr>
              <a:t>ability</a:t>
            </a:r>
            <a:endParaRPr lang="de-AT" dirty="0" smtClean="0">
              <a:solidFill>
                <a:schemeClr val="tx1"/>
              </a:solidFill>
            </a:endParaRPr>
          </a:p>
          <a:p>
            <a:endParaRPr lang="de-AT" dirty="0">
              <a:solidFill>
                <a:schemeClr val="tx1"/>
              </a:solidFill>
            </a:endParaRPr>
          </a:p>
          <a:p>
            <a:r>
              <a:rPr lang="de-AT" dirty="0" err="1" smtClean="0">
                <a:solidFill>
                  <a:schemeClr val="tx1"/>
                </a:solidFill>
              </a:rPr>
              <a:t>At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initial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assessment</a:t>
            </a:r>
            <a:r>
              <a:rPr lang="de-AT" dirty="0" smtClean="0">
                <a:solidFill>
                  <a:schemeClr val="tx1"/>
                </a:solidFill>
              </a:rPr>
              <a:t>, </a:t>
            </a:r>
            <a:r>
              <a:rPr lang="de-AT" dirty="0" err="1" smtClean="0">
                <a:solidFill>
                  <a:schemeClr val="tx1"/>
                </a:solidFill>
              </a:rPr>
              <a:t>every</a:t>
            </a:r>
            <a:r>
              <a:rPr lang="de-AT" dirty="0" smtClean="0">
                <a:solidFill>
                  <a:schemeClr val="tx1"/>
                </a:solidFill>
              </a:rPr>
              <a:t> 60 </a:t>
            </a:r>
            <a:r>
              <a:rPr lang="de-AT" dirty="0" err="1" smtClean="0">
                <a:solidFill>
                  <a:schemeClr val="tx1"/>
                </a:solidFill>
              </a:rPr>
              <a:t>month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and</a:t>
            </a:r>
            <a:r>
              <a:rPr lang="de-AT" dirty="0" smtClean="0">
                <a:solidFill>
                  <a:schemeClr val="tx1"/>
                </a:solidFill>
              </a:rPr>
              <a:t> 24 </a:t>
            </a:r>
            <a:r>
              <a:rPr lang="de-AT" dirty="0" err="1" smtClean="0">
                <a:solidFill>
                  <a:schemeClr val="tx1"/>
                </a:solidFill>
              </a:rPr>
              <a:t>month</a:t>
            </a:r>
            <a:r>
              <a:rPr lang="de-AT" dirty="0" smtClean="0">
                <a:solidFill>
                  <a:schemeClr val="tx1"/>
                </a:solidFill>
              </a:rPr>
              <a:t> after </a:t>
            </a:r>
            <a:r>
              <a:rPr lang="de-AT" dirty="0" err="1" smtClean="0">
                <a:solidFill>
                  <a:schemeClr val="tx1"/>
                </a:solidFill>
              </a:rPr>
              <a:t>age</a:t>
            </a:r>
            <a:r>
              <a:rPr lang="de-AT" dirty="0" smtClean="0">
                <a:solidFill>
                  <a:schemeClr val="tx1"/>
                </a:solidFill>
              </a:rPr>
              <a:t> 50</a:t>
            </a:r>
            <a:endParaRPr lang="de-AT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088232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79712" y="260649"/>
            <a:ext cx="5472608" cy="792087"/>
          </a:xfrm>
        </p:spPr>
        <p:txBody>
          <a:bodyPr>
            <a:normAutofit/>
          </a:bodyPr>
          <a:lstStyle/>
          <a:p>
            <a:r>
              <a:rPr lang="de-AT" sz="3000" b="1" dirty="0" smtClean="0"/>
              <a:t>Medical </a:t>
            </a:r>
            <a:r>
              <a:rPr lang="de-AT" sz="3000" b="1" dirty="0" err="1" smtClean="0"/>
              <a:t>requirements</a:t>
            </a:r>
            <a:r>
              <a:rPr lang="de-AT" sz="3000" b="1" dirty="0" smtClean="0"/>
              <a:t> </a:t>
            </a:r>
            <a:r>
              <a:rPr lang="de-AT" sz="3000" b="1" dirty="0" err="1" smtClean="0"/>
              <a:t>for</a:t>
            </a:r>
            <a:r>
              <a:rPr lang="de-AT" sz="3000" b="1" dirty="0" smtClean="0"/>
              <a:t> Class 2</a:t>
            </a:r>
            <a:endParaRPr lang="de-AT" sz="3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632848" cy="5040560"/>
          </a:xfrm>
        </p:spPr>
        <p:txBody>
          <a:bodyPr/>
          <a:lstStyle/>
          <a:p>
            <a:endParaRPr lang="de-AT" b="1" dirty="0" smtClean="0">
              <a:solidFill>
                <a:schemeClr val="tx1"/>
              </a:solidFill>
            </a:endParaRPr>
          </a:p>
          <a:p>
            <a:r>
              <a:rPr lang="de-AT" dirty="0" smtClean="0">
                <a:solidFill>
                  <a:schemeClr val="tx1"/>
                </a:solidFill>
              </a:rPr>
              <a:t>Same </a:t>
            </a:r>
            <a:r>
              <a:rPr lang="de-AT" dirty="0" err="1" smtClean="0">
                <a:solidFill>
                  <a:schemeClr val="tx1"/>
                </a:solidFill>
              </a:rPr>
              <a:t>as</a:t>
            </a:r>
            <a:r>
              <a:rPr lang="de-AT" dirty="0" smtClean="0">
                <a:solidFill>
                  <a:schemeClr val="tx1"/>
                </a:solidFill>
              </a:rPr>
              <a:t> LAPL 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plus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ECG</a:t>
            </a:r>
            <a:r>
              <a:rPr lang="de-AT" dirty="0" smtClean="0">
                <a:solidFill>
                  <a:schemeClr val="tx1"/>
                </a:solidFill>
              </a:rPr>
              <a:t> : </a:t>
            </a:r>
            <a:r>
              <a:rPr lang="de-AT" sz="2800" dirty="0" err="1" smtClean="0">
                <a:solidFill>
                  <a:schemeClr val="tx1"/>
                </a:solidFill>
              </a:rPr>
              <a:t>at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age</a:t>
            </a:r>
            <a:r>
              <a:rPr lang="de-AT" sz="2800" dirty="0" smtClean="0">
                <a:solidFill>
                  <a:schemeClr val="tx1"/>
                </a:solidFill>
              </a:rPr>
              <a:t> 40 </a:t>
            </a:r>
            <a:r>
              <a:rPr lang="de-AT" sz="2800" dirty="0" err="1" smtClean="0">
                <a:solidFill>
                  <a:schemeClr val="tx1"/>
                </a:solidFill>
              </a:rPr>
              <a:t>and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every</a:t>
            </a:r>
            <a:r>
              <a:rPr lang="de-AT" sz="2800" dirty="0" smtClean="0">
                <a:solidFill>
                  <a:schemeClr val="tx1"/>
                </a:solidFill>
              </a:rPr>
              <a:t> 2 </a:t>
            </a:r>
            <a:r>
              <a:rPr lang="de-AT" sz="2800" dirty="0" err="1" smtClean="0">
                <a:solidFill>
                  <a:schemeClr val="tx1"/>
                </a:solidFill>
              </a:rPr>
              <a:t>years</a:t>
            </a:r>
            <a:r>
              <a:rPr lang="de-AT" sz="2800" dirty="0" smtClean="0">
                <a:solidFill>
                  <a:schemeClr val="tx1"/>
                </a:solidFill>
              </a:rPr>
              <a:t> after 50</a:t>
            </a:r>
          </a:p>
          <a:p>
            <a:r>
              <a:rPr lang="de-AT" sz="2800" b="1" dirty="0" smtClean="0">
                <a:solidFill>
                  <a:schemeClr val="tx1"/>
                </a:solidFill>
              </a:rPr>
              <a:t>Urinanalysis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at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every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medical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examination</a:t>
            </a:r>
            <a:endParaRPr lang="de-AT" sz="2800" dirty="0" smtClean="0">
              <a:solidFill>
                <a:schemeClr val="tx1"/>
              </a:solidFill>
            </a:endParaRPr>
          </a:p>
          <a:p>
            <a:r>
              <a:rPr lang="de-AT" sz="2800" b="1" dirty="0" smtClean="0">
                <a:solidFill>
                  <a:schemeClr val="tx1"/>
                </a:solidFill>
              </a:rPr>
              <a:t>Routine Eye </a:t>
            </a:r>
            <a:r>
              <a:rPr lang="de-AT" sz="2800" dirty="0" err="1" smtClean="0">
                <a:solidFill>
                  <a:schemeClr val="tx1"/>
                </a:solidFill>
              </a:rPr>
              <a:t>examination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at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every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examination</a:t>
            </a:r>
            <a:endParaRPr lang="de-AT" sz="2800" dirty="0" smtClean="0">
              <a:solidFill>
                <a:schemeClr val="tx1"/>
              </a:solidFill>
            </a:endParaRPr>
          </a:p>
          <a:p>
            <a:r>
              <a:rPr lang="de-AT" sz="2800" b="1" dirty="0" smtClean="0">
                <a:solidFill>
                  <a:schemeClr val="tx1"/>
                </a:solidFill>
              </a:rPr>
              <a:t>Hearing </a:t>
            </a:r>
            <a:r>
              <a:rPr lang="de-AT" sz="2800" b="1" dirty="0" err="1" smtClean="0">
                <a:solidFill>
                  <a:schemeClr val="tx1"/>
                </a:solidFill>
              </a:rPr>
              <a:t>audiometry</a:t>
            </a:r>
            <a:r>
              <a:rPr lang="de-AT" sz="2800" b="1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only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with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b="1" dirty="0" smtClean="0">
                <a:solidFill>
                  <a:schemeClr val="tx1"/>
                </a:solidFill>
              </a:rPr>
              <a:t>IFR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every</a:t>
            </a:r>
            <a:r>
              <a:rPr lang="de-AT" sz="2800" dirty="0" smtClean="0">
                <a:solidFill>
                  <a:schemeClr val="tx1"/>
                </a:solidFill>
              </a:rPr>
              <a:t> 5 </a:t>
            </a:r>
            <a:r>
              <a:rPr lang="de-AT" sz="2800" dirty="0" err="1" smtClean="0">
                <a:solidFill>
                  <a:schemeClr val="tx1"/>
                </a:solidFill>
              </a:rPr>
              <a:t>years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until</a:t>
            </a:r>
            <a:r>
              <a:rPr lang="de-AT" sz="2800" dirty="0" smtClean="0">
                <a:solidFill>
                  <a:schemeClr val="tx1"/>
                </a:solidFill>
              </a:rPr>
              <a:t> 40, </a:t>
            </a:r>
            <a:r>
              <a:rPr lang="de-AT" sz="2800" dirty="0" err="1" smtClean="0">
                <a:solidFill>
                  <a:schemeClr val="tx1"/>
                </a:solidFill>
              </a:rPr>
              <a:t>thereafter</a:t>
            </a:r>
            <a:r>
              <a:rPr lang="de-AT" sz="2800" dirty="0" smtClean="0">
                <a:solidFill>
                  <a:schemeClr val="tx1"/>
                </a:solidFill>
              </a:rPr>
              <a:t> 2 </a:t>
            </a:r>
            <a:r>
              <a:rPr lang="de-AT" sz="2800" dirty="0" err="1" smtClean="0">
                <a:solidFill>
                  <a:schemeClr val="tx1"/>
                </a:solidFill>
              </a:rPr>
              <a:t>years</a:t>
            </a:r>
            <a:endParaRPr lang="de-AT" sz="2800" dirty="0" smtClean="0">
              <a:solidFill>
                <a:schemeClr val="tx1"/>
              </a:solidFill>
            </a:endParaRPr>
          </a:p>
          <a:p>
            <a:endParaRPr lang="de-AT" sz="2800" dirty="0" smtClean="0">
              <a:solidFill>
                <a:schemeClr val="tx1"/>
              </a:solidFill>
            </a:endParaRPr>
          </a:p>
          <a:p>
            <a:endParaRPr lang="de-AT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016224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79712" y="260649"/>
            <a:ext cx="5472608" cy="792087"/>
          </a:xfrm>
        </p:spPr>
        <p:txBody>
          <a:bodyPr>
            <a:normAutofit/>
          </a:bodyPr>
          <a:lstStyle/>
          <a:p>
            <a:r>
              <a:rPr lang="de-AT" sz="3000" b="1" dirty="0" err="1" smtClean="0"/>
              <a:t>Revalidation</a:t>
            </a:r>
            <a:r>
              <a:rPr lang="de-AT" sz="3000" b="1" dirty="0" smtClean="0"/>
              <a:t> </a:t>
            </a:r>
            <a:r>
              <a:rPr lang="de-AT" sz="3000" b="1" dirty="0" err="1" smtClean="0"/>
              <a:t>requirements</a:t>
            </a:r>
            <a:r>
              <a:rPr lang="de-AT" sz="3000" b="1" dirty="0" smtClean="0"/>
              <a:t> ICAO</a:t>
            </a:r>
            <a:endParaRPr lang="de-AT" sz="3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632848" cy="5040560"/>
          </a:xfrm>
        </p:spPr>
        <p:txBody>
          <a:bodyPr/>
          <a:lstStyle/>
          <a:p>
            <a:endParaRPr lang="de-AT" b="1" dirty="0" smtClean="0">
              <a:solidFill>
                <a:schemeClr val="tx1"/>
              </a:solidFill>
            </a:endParaRPr>
          </a:p>
          <a:p>
            <a:r>
              <a:rPr lang="de-AT" sz="2800" b="1" dirty="0" smtClean="0">
                <a:solidFill>
                  <a:schemeClr val="tx1"/>
                </a:solidFill>
              </a:rPr>
              <a:t>Manual </a:t>
            </a:r>
            <a:r>
              <a:rPr lang="de-AT" sz="2800" b="1" dirty="0" err="1" smtClean="0">
                <a:solidFill>
                  <a:schemeClr val="tx1"/>
                </a:solidFill>
              </a:rPr>
              <a:t>of</a:t>
            </a:r>
            <a:r>
              <a:rPr lang="de-AT" sz="2800" b="1" dirty="0" smtClean="0">
                <a:solidFill>
                  <a:schemeClr val="tx1"/>
                </a:solidFill>
              </a:rPr>
              <a:t> </a:t>
            </a:r>
            <a:r>
              <a:rPr lang="de-AT" sz="2800" b="1" dirty="0" err="1" smtClean="0">
                <a:solidFill>
                  <a:schemeClr val="tx1"/>
                </a:solidFill>
              </a:rPr>
              <a:t>Civil</a:t>
            </a:r>
            <a:r>
              <a:rPr lang="de-AT" sz="2800" b="1" dirty="0" smtClean="0">
                <a:solidFill>
                  <a:schemeClr val="tx1"/>
                </a:solidFill>
              </a:rPr>
              <a:t> </a:t>
            </a:r>
            <a:r>
              <a:rPr lang="de-AT" sz="2800" b="1" dirty="0" err="1" smtClean="0">
                <a:solidFill>
                  <a:schemeClr val="tx1"/>
                </a:solidFill>
              </a:rPr>
              <a:t>Aviation</a:t>
            </a:r>
            <a:r>
              <a:rPr lang="de-AT" sz="2800" b="1" dirty="0" smtClean="0">
                <a:solidFill>
                  <a:schemeClr val="tx1"/>
                </a:solidFill>
              </a:rPr>
              <a:t> </a:t>
            </a:r>
            <a:r>
              <a:rPr lang="de-AT" sz="2800" b="1" dirty="0" err="1" smtClean="0">
                <a:solidFill>
                  <a:schemeClr val="tx1"/>
                </a:solidFill>
              </a:rPr>
              <a:t>Medicine</a:t>
            </a:r>
            <a:endParaRPr lang="de-AT" sz="2800" b="1" dirty="0" smtClean="0">
              <a:solidFill>
                <a:schemeClr val="tx1"/>
              </a:solidFill>
            </a:endParaRPr>
          </a:p>
          <a:p>
            <a:r>
              <a:rPr lang="de-AT" sz="2800" b="1" dirty="0" smtClean="0">
                <a:solidFill>
                  <a:schemeClr val="tx1"/>
                </a:solidFill>
              </a:rPr>
              <a:t>Part1, Chapter2</a:t>
            </a:r>
          </a:p>
          <a:p>
            <a:endParaRPr lang="de-AT" sz="2800" dirty="0" smtClean="0">
              <a:solidFill>
                <a:schemeClr val="tx1"/>
              </a:solidFill>
            </a:endParaRPr>
          </a:p>
          <a:p>
            <a:r>
              <a:rPr lang="de-AT" sz="2800" dirty="0" smtClean="0">
                <a:solidFill>
                  <a:schemeClr val="tx1"/>
                </a:solidFill>
              </a:rPr>
              <a:t>60 </a:t>
            </a:r>
            <a:r>
              <a:rPr lang="de-AT" sz="2800" dirty="0" err="1" smtClean="0">
                <a:solidFill>
                  <a:schemeClr val="tx1"/>
                </a:solidFill>
              </a:rPr>
              <a:t>month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for</a:t>
            </a:r>
            <a:r>
              <a:rPr lang="de-AT" sz="2800" dirty="0" smtClean="0">
                <a:solidFill>
                  <a:schemeClr val="tx1"/>
                </a:solidFill>
              </a:rPr>
              <a:t> PPL, GPL</a:t>
            </a:r>
          </a:p>
          <a:p>
            <a:r>
              <a:rPr lang="de-AT" sz="2800" dirty="0" smtClean="0">
                <a:solidFill>
                  <a:schemeClr val="tx1"/>
                </a:solidFill>
              </a:rPr>
              <a:t>12 </a:t>
            </a:r>
            <a:r>
              <a:rPr lang="de-AT" sz="2800" dirty="0" err="1" smtClean="0">
                <a:solidFill>
                  <a:schemeClr val="tx1"/>
                </a:solidFill>
              </a:rPr>
              <a:t>month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for</a:t>
            </a:r>
            <a:r>
              <a:rPr lang="de-AT" sz="2800" dirty="0" smtClean="0">
                <a:solidFill>
                  <a:schemeClr val="tx1"/>
                </a:solidFill>
              </a:rPr>
              <a:t> CPL</a:t>
            </a:r>
          </a:p>
          <a:p>
            <a:r>
              <a:rPr lang="de-AT" sz="2800" dirty="0" smtClean="0">
                <a:solidFill>
                  <a:schemeClr val="tx1"/>
                </a:solidFill>
              </a:rPr>
              <a:t>12 </a:t>
            </a:r>
            <a:r>
              <a:rPr lang="de-AT" sz="2800" dirty="0" err="1" smtClean="0">
                <a:solidFill>
                  <a:schemeClr val="tx1"/>
                </a:solidFill>
              </a:rPr>
              <a:t>month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for</a:t>
            </a:r>
            <a:r>
              <a:rPr lang="de-AT" sz="2800" dirty="0" smtClean="0">
                <a:solidFill>
                  <a:schemeClr val="tx1"/>
                </a:solidFill>
              </a:rPr>
              <a:t> ATPL </a:t>
            </a:r>
            <a:r>
              <a:rPr lang="de-AT" sz="2800" dirty="0" err="1" smtClean="0">
                <a:solidFill>
                  <a:schemeClr val="tx1"/>
                </a:solidFill>
              </a:rPr>
              <a:t>and</a:t>
            </a:r>
            <a:r>
              <a:rPr lang="de-AT" sz="2800" dirty="0" smtClean="0">
                <a:solidFill>
                  <a:schemeClr val="tx1"/>
                </a:solidFill>
              </a:rPr>
              <a:t> MCL</a:t>
            </a:r>
          </a:p>
          <a:p>
            <a:endParaRPr lang="de-AT" sz="2800" dirty="0" smtClean="0">
              <a:solidFill>
                <a:schemeClr val="tx1"/>
              </a:solidFill>
            </a:endParaRPr>
          </a:p>
          <a:p>
            <a:endParaRPr lang="de-AT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45047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Ebm\AppData\Local\Microsoft\Windows\Temporary Internet Files\Content.Outlook\Y40HRMXG\aopa-logo-neo2_250x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016224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576</Words>
  <Application>Microsoft Office PowerPoint</Application>
  <PresentationFormat>On-screen Show (4:3)</PresentationFormat>
  <Paragraphs>199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Larissa-Design</vt:lpstr>
      <vt:lpstr>AOPA AUSTRIA</vt:lpstr>
      <vt:lpstr>IAOPA RESOLUTION 28/3</vt:lpstr>
      <vt:lpstr>EU Comission Regulation (EU) No. 1178/2011 Part MED</vt:lpstr>
      <vt:lpstr>           Requirements for LAPL </vt:lpstr>
      <vt:lpstr>        Requirements for PPL</vt:lpstr>
      <vt:lpstr>MED.A.045 Validity and Revalidation</vt:lpstr>
      <vt:lpstr>Medical requirements for LAPL</vt:lpstr>
      <vt:lpstr>Medical requirements for Class 2</vt:lpstr>
      <vt:lpstr>Revalidation requirements ICAO</vt:lpstr>
      <vt:lpstr>Revalidation compaired with driver license in Austria</vt:lpstr>
      <vt:lpstr>EASA – US </vt:lpstr>
      <vt:lpstr>LAPL - BasicMed </vt:lpstr>
      <vt:lpstr>AOPA AUSTRIA</vt:lpstr>
      <vt:lpstr>AOPA AUSTRIA</vt:lpstr>
    </vt:vector>
  </TitlesOfParts>
  <Company>WPK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Ebm</dc:creator>
  <cp:lastModifiedBy>Meeting1</cp:lastModifiedBy>
  <cp:revision>66</cp:revision>
  <dcterms:created xsi:type="dcterms:W3CDTF">2018-02-23T14:21:32Z</dcterms:created>
  <dcterms:modified xsi:type="dcterms:W3CDTF">2018-03-25T02:24:20Z</dcterms:modified>
</cp:coreProperties>
</file>